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65" r:id="rId1"/>
  </p:sldMasterIdLst>
  <p:notesMasterIdLst>
    <p:notesMasterId r:id="rId31"/>
  </p:notesMasterIdLst>
  <p:handoutMasterIdLst>
    <p:handoutMasterId r:id="rId32"/>
  </p:handoutMasterIdLst>
  <p:sldIdLst>
    <p:sldId id="256" r:id="rId2"/>
    <p:sldId id="302" r:id="rId3"/>
    <p:sldId id="264" r:id="rId4"/>
    <p:sldId id="289" r:id="rId5"/>
    <p:sldId id="290" r:id="rId6"/>
    <p:sldId id="296" r:id="rId7"/>
    <p:sldId id="295" r:id="rId8"/>
    <p:sldId id="294" r:id="rId9"/>
    <p:sldId id="293" r:id="rId10"/>
    <p:sldId id="292" r:id="rId11"/>
    <p:sldId id="298" r:id="rId12"/>
    <p:sldId id="299" r:id="rId13"/>
    <p:sldId id="300" r:id="rId14"/>
    <p:sldId id="301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297" r:id="rId30"/>
  </p:sldIdLst>
  <p:sldSz cx="9144000" cy="6858000" type="screen4x3"/>
  <p:notesSz cx="6858000" cy="9144000"/>
  <p:embeddedFontLst>
    <p:embeddedFont>
      <p:font typeface="Open Sans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B43D2CB-6D07-4AF6-8385-F02019C31457}">
          <p14:sldIdLst>
            <p14:sldId id="256"/>
            <p14:sldId id="302"/>
            <p14:sldId id="264"/>
            <p14:sldId id="289"/>
            <p14:sldId id="290"/>
            <p14:sldId id="296"/>
            <p14:sldId id="295"/>
            <p14:sldId id="294"/>
            <p14:sldId id="293"/>
            <p14:sldId id="292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983"/>
    <a:srgbClr val="009BA4"/>
    <a:srgbClr val="93C356"/>
    <a:srgbClr val="BCCF02"/>
    <a:srgbClr val="28618C"/>
    <a:srgbClr val="539DC5"/>
    <a:srgbClr val="02ACA8"/>
    <a:srgbClr val="F07D00"/>
    <a:srgbClr val="E02D8A"/>
    <a:srgbClr val="00A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3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12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9144000" cy="5877210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3" y="4494770"/>
            <a:ext cx="7981949" cy="123928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2420838"/>
            <a:ext cx="7981949" cy="828675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982794"/>
            <a:ext cx="9144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3392202"/>
            <a:ext cx="7981949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20" y="328250"/>
            <a:ext cx="1028282" cy="4680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49731"/>
            <a:ext cx="1489206" cy="4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5949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16000"/>
            <a:ext cx="9144000" cy="50768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329274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609282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62967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3" y="4494770"/>
            <a:ext cx="7981949" cy="1239280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2420838"/>
            <a:ext cx="7981949" cy="828675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3392202"/>
            <a:ext cx="7981949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983270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154724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20" y="328250"/>
            <a:ext cx="1028282" cy="46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49731"/>
            <a:ext cx="1489206" cy="4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67613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85763" y="1484313"/>
            <a:ext cx="8373201" cy="424973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585407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41800" y="1484313"/>
            <a:ext cx="4506913" cy="424973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95286" y="1484313"/>
            <a:ext cx="3739175" cy="1332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00526" y="2943181"/>
            <a:ext cx="3733324" cy="1332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400526" y="4402050"/>
            <a:ext cx="3733325" cy="1332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643310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4624388" y="1484313"/>
            <a:ext cx="4134577" cy="4249738"/>
          </a:xfrm>
          <a:ln w="6350">
            <a:solidFill>
              <a:schemeClr val="bg2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385764" y="1484314"/>
            <a:ext cx="4133850" cy="424973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577012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85763" y="1484314"/>
            <a:ext cx="4133850" cy="424973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624388" y="1484314"/>
            <a:ext cx="4133850" cy="424973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4893349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85763" y="1484314"/>
            <a:ext cx="2590800" cy="424973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5793945" y="1484314"/>
            <a:ext cx="2587625" cy="424973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084513" y="1484314"/>
            <a:ext cx="2590800" cy="424973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197585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4624388" y="368299"/>
            <a:ext cx="4124326" cy="828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85763" y="1484314"/>
            <a:ext cx="4133850" cy="424973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624388" y="1484314"/>
            <a:ext cx="4133850" cy="424973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5288" y="367505"/>
            <a:ext cx="4124326" cy="8294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17631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04817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95287" y="341833"/>
            <a:ext cx="8363677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5763" y="1484313"/>
            <a:ext cx="8373201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2312987" y="6275708"/>
            <a:ext cx="41338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</a:rPr>
              <a:t>Titel der Präsentation</a:t>
            </a: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Struktureinheit der TU Dresden / </a:t>
            </a: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 Vorname des Vortragenden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Ort oder Anlass des Vortrags // 13.01.2018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093296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556376" y="6275708"/>
            <a:ext cx="6919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86" y="6273051"/>
            <a:ext cx="870085" cy="396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44" y="6288296"/>
            <a:ext cx="1135856" cy="33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0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indent="-324000" algn="l" defTabSz="914400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6000" indent="-216000" algn="l" defTabSz="914400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6000" indent="-179388" algn="l" defTabSz="914400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173">
          <p15:clr>
            <a:srgbClr val="F26B43"/>
          </p15:clr>
        </p15:guide>
        <p15:guide id="3" pos="243">
          <p15:clr>
            <a:srgbClr val="F26B43"/>
          </p15:clr>
        </p15:guide>
        <p15:guide id="4" pos="660">
          <p15:clr>
            <a:srgbClr val="F26B43"/>
          </p15:clr>
        </p15:guide>
        <p15:guide id="5" pos="726">
          <p15:clr>
            <a:srgbClr val="F26B43"/>
          </p15:clr>
        </p15:guide>
        <p15:guide id="6" pos="1146">
          <p15:clr>
            <a:srgbClr val="F26B43"/>
          </p15:clr>
        </p15:guide>
        <p15:guide id="7" pos="1212">
          <p15:clr>
            <a:srgbClr val="F26B43"/>
          </p15:clr>
        </p15:guide>
        <p15:guide id="8" pos="1701">
          <p15:clr>
            <a:srgbClr val="F26B43"/>
          </p15:clr>
        </p15:guide>
        <p15:guide id="9" pos="1632">
          <p15:clr>
            <a:srgbClr val="F26B43"/>
          </p15:clr>
        </p15:guide>
        <p15:guide id="10" pos="2184">
          <p15:clr>
            <a:srgbClr val="F26B43"/>
          </p15:clr>
        </p15:guide>
        <p15:guide id="11" pos="2117">
          <p15:clr>
            <a:srgbClr val="F26B43"/>
          </p15:clr>
        </p15:guide>
        <p15:guide id="12" pos="2604">
          <p15:clr>
            <a:srgbClr val="F26B43"/>
          </p15:clr>
        </p15:guide>
        <p15:guide id="13" pos="2672">
          <p15:clr>
            <a:srgbClr val="F26B43"/>
          </p15:clr>
        </p15:guide>
        <p15:guide id="14" pos="3089">
          <p15:clr>
            <a:srgbClr val="F26B43"/>
          </p15:clr>
        </p15:guide>
        <p15:guide id="15" pos="3158">
          <p15:clr>
            <a:srgbClr val="F26B43"/>
          </p15:clr>
        </p15:guide>
        <p15:guide id="16" pos="3575">
          <p15:clr>
            <a:srgbClr val="F26B43"/>
          </p15:clr>
        </p15:guide>
        <p15:guide id="17" pos="3642">
          <p15:clr>
            <a:srgbClr val="F26B43"/>
          </p15:clr>
        </p15:guide>
        <p15:guide id="18" pos="3887">
          <p15:clr>
            <a:srgbClr val="F26B43"/>
          </p15:clr>
        </p15:guide>
        <p15:guide id="19" pos="3818">
          <p15:clr>
            <a:srgbClr val="F26B43"/>
          </p15:clr>
        </p15:guide>
        <p15:guide id="20" pos="4061">
          <p15:clr>
            <a:srgbClr val="F26B43"/>
          </p15:clr>
        </p15:guide>
        <p15:guide id="21" pos="4130">
          <p15:clr>
            <a:srgbClr val="F26B43"/>
          </p15:clr>
        </p15:guide>
        <p15:guide id="22" pos="4545">
          <p15:clr>
            <a:srgbClr val="F26B43"/>
          </p15:clr>
        </p15:guide>
        <p15:guide id="23" pos="4614">
          <p15:clr>
            <a:srgbClr val="F26B43"/>
          </p15:clr>
        </p15:guide>
        <p15:guide id="24" pos="5031">
          <p15:clr>
            <a:srgbClr val="F26B43"/>
          </p15:clr>
        </p15:guide>
        <p15:guide id="25" pos="5100">
          <p15:clr>
            <a:srgbClr val="F26B43"/>
          </p15:clr>
        </p15:guide>
        <p15:guide id="26" pos="5586">
          <p15:clr>
            <a:srgbClr val="F26B43"/>
          </p15:clr>
        </p15:guide>
        <p15:guide id="27" pos="5517">
          <p15:clr>
            <a:srgbClr val="F26B43"/>
          </p15:clr>
        </p15:guide>
        <p15:guide id="30" orient="horz" pos="727" userDrawn="1">
          <p15:clr>
            <a:srgbClr val="F26B43"/>
          </p15:clr>
        </p15:guide>
        <p15:guide id="31" pos="416">
          <p15:clr>
            <a:srgbClr val="F26B43"/>
          </p15:clr>
        </p15:guide>
        <p15:guide id="32" pos="483">
          <p15:clr>
            <a:srgbClr val="F26B43"/>
          </p15:clr>
        </p15:guide>
        <p15:guide id="33" pos="903">
          <p15:clr>
            <a:srgbClr val="F26B43"/>
          </p15:clr>
        </p15:guide>
        <p15:guide id="34" pos="971">
          <p15:clr>
            <a:srgbClr val="F26B43"/>
          </p15:clr>
        </p15:guide>
        <p15:guide id="35" pos="1389">
          <p15:clr>
            <a:srgbClr val="F26B43"/>
          </p15:clr>
        </p15:guide>
        <p15:guide id="36" pos="1457">
          <p15:clr>
            <a:srgbClr val="F26B43"/>
          </p15:clr>
        </p15:guide>
        <p15:guide id="37" pos="1875">
          <p15:clr>
            <a:srgbClr val="F26B43"/>
          </p15:clr>
        </p15:guide>
        <p15:guide id="38" pos="1941">
          <p15:clr>
            <a:srgbClr val="F26B43"/>
          </p15:clr>
        </p15:guide>
        <p15:guide id="39" pos="2358">
          <p15:clr>
            <a:srgbClr val="F26B43"/>
          </p15:clr>
        </p15:guide>
        <p15:guide id="40" pos="2429">
          <p15:clr>
            <a:srgbClr val="F26B43"/>
          </p15:clr>
        </p15:guide>
        <p15:guide id="41" pos="2847">
          <p15:clr>
            <a:srgbClr val="F26B43"/>
          </p15:clr>
        </p15:guide>
        <p15:guide id="42" pos="2913">
          <p15:clr>
            <a:srgbClr val="F26B43"/>
          </p15:clr>
        </p15:guide>
        <p15:guide id="43" pos="3330">
          <p15:clr>
            <a:srgbClr val="F26B43"/>
          </p15:clr>
        </p15:guide>
        <p15:guide id="44" pos="3398">
          <p15:clr>
            <a:srgbClr val="F26B43"/>
          </p15:clr>
        </p15:guide>
        <p15:guide id="45" pos="4302">
          <p15:clr>
            <a:srgbClr val="F26B43"/>
          </p15:clr>
        </p15:guide>
        <p15:guide id="46" pos="4373">
          <p15:clr>
            <a:srgbClr val="F26B43"/>
          </p15:clr>
        </p15:guide>
        <p15:guide id="47" pos="4787">
          <p15:clr>
            <a:srgbClr val="F26B43"/>
          </p15:clr>
        </p15:guide>
        <p15:guide id="48" pos="4859">
          <p15:clr>
            <a:srgbClr val="F26B43"/>
          </p15:clr>
        </p15:guide>
        <p15:guide id="49" pos="5274">
          <p15:clr>
            <a:srgbClr val="F26B43"/>
          </p15:clr>
        </p15:guide>
        <p15:guide id="50" pos="5345">
          <p15:clr>
            <a:srgbClr val="F26B43"/>
          </p15:clr>
        </p15:guide>
        <p15:guide id="51" orient="horz" pos="3612">
          <p15:clr>
            <a:srgbClr val="F26B43"/>
          </p15:clr>
        </p15:guide>
        <p15:guide id="52" orient="horz" pos="3838">
          <p15:clr>
            <a:srgbClr val="F26B43"/>
          </p15:clr>
        </p15:guide>
        <p15:guide id="53" orient="horz" pos="935">
          <p15:clr>
            <a:srgbClr val="F26B43"/>
          </p15:clr>
        </p15:guide>
        <p15:guide id="58" orient="horz" pos="221" userDrawn="1">
          <p15:clr>
            <a:srgbClr val="F26B43"/>
          </p15:clr>
        </p15:guide>
        <p15:guide id="59" orient="horz" pos="3962" userDrawn="1">
          <p15:clr>
            <a:srgbClr val="F26B43"/>
          </p15:clr>
        </p15:guide>
        <p15:guide id="60" orient="horz" pos="4167" userDrawn="1">
          <p15:clr>
            <a:srgbClr val="F26B43"/>
          </p15:clr>
        </p15:guide>
        <p15:guide id="61" orient="horz" pos="619" userDrawn="1">
          <p15:clr>
            <a:srgbClr val="F26B43"/>
          </p15:clr>
        </p15:guide>
        <p15:guide id="62" orient="horz" pos="490" userDrawn="1">
          <p15:clr>
            <a:srgbClr val="F26B43"/>
          </p15:clr>
        </p15:guide>
        <p15:guide id="63" orient="horz" pos="40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18123" y="1929162"/>
            <a:ext cx="7981949" cy="972108"/>
          </a:xfrm>
        </p:spPr>
        <p:txBody>
          <a:bodyPr/>
          <a:lstStyle/>
          <a:p>
            <a:r>
              <a:rPr lang="de-DE" dirty="0" smtClean="0"/>
              <a:t>BIWO-04 Numerical methods</a:t>
            </a:r>
            <a:br>
              <a:rPr lang="de-DE" dirty="0" smtClean="0"/>
            </a:br>
            <a:r>
              <a:rPr lang="de-DE" dirty="0" smtClean="0"/>
              <a:t>Assignment</a:t>
            </a:r>
            <a:r>
              <a:rPr lang="de-DE" dirty="0"/>
              <a:t/>
            </a:r>
            <a:br>
              <a:rPr lang="de-DE" dirty="0"/>
            </a:br>
            <a:endParaRPr lang="de-DE" b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77958" y="4722995"/>
            <a:ext cx="7981949" cy="1865457"/>
          </a:xfrm>
        </p:spPr>
        <p:txBody>
          <a:bodyPr/>
          <a:lstStyle/>
          <a:p>
            <a:r>
              <a:rPr lang="en-IN" dirty="0" smtClean="0"/>
              <a:t>Done By:</a:t>
            </a:r>
          </a:p>
          <a:p>
            <a:endParaRPr lang="en-IN" dirty="0" smtClean="0"/>
          </a:p>
          <a:p>
            <a:r>
              <a:rPr lang="en-IN" dirty="0" smtClean="0"/>
              <a:t>Anvar Mohamed Aslam Sha</a:t>
            </a:r>
            <a:endParaRPr lang="en-IN" dirty="0"/>
          </a:p>
        </p:txBody>
      </p:sp>
      <p:sp>
        <p:nvSpPr>
          <p:cNvPr id="4" name="Titel 4"/>
          <p:cNvSpPr txBox="1">
            <a:spLocks/>
          </p:cNvSpPr>
          <p:nvPr/>
        </p:nvSpPr>
        <p:spPr>
          <a:xfrm>
            <a:off x="3011175" y="3241676"/>
            <a:ext cx="2953790" cy="97210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bg1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dirty="0" smtClean="0"/>
              <a:t>PEG SOLITAIRE </a:t>
            </a:r>
            <a:br>
              <a:rPr lang="de-DE" dirty="0" smtClean="0"/>
            </a:b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SUBROUTINE – Part 7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(Anomaly Check)</a:t>
            </a:r>
            <a:endParaRPr lang="de-DE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70" y="1909826"/>
            <a:ext cx="5837808" cy="307365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121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OUTPUT – For One solution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59" y="1388519"/>
            <a:ext cx="4768385" cy="4249737"/>
          </a:xfrm>
        </p:spPr>
      </p:pic>
    </p:spTree>
    <p:extLst>
      <p:ext uri="{BB962C8B-B14F-4D97-AF65-F5344CB8AC3E}">
        <p14:creationId xmlns:p14="http://schemas.microsoft.com/office/powerpoint/2010/main" val="83190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OUTPUT – Time taken for each solution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0" y="1484313"/>
            <a:ext cx="3533155" cy="4249737"/>
          </a:xfrm>
        </p:spPr>
      </p:pic>
    </p:spTree>
    <p:extLst>
      <p:ext uri="{BB962C8B-B14F-4D97-AF65-F5344CB8AC3E}">
        <p14:creationId xmlns:p14="http://schemas.microsoft.com/office/powerpoint/2010/main" val="115678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GRAPH – Task 3 (GNUPLOT)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23" y="1324420"/>
            <a:ext cx="7292365" cy="4640544"/>
          </a:xfrm>
        </p:spPr>
      </p:pic>
    </p:spTree>
    <p:extLst>
      <p:ext uri="{BB962C8B-B14F-4D97-AF65-F5344CB8AC3E}">
        <p14:creationId xmlns:p14="http://schemas.microsoft.com/office/powerpoint/2010/main" val="288433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920" y="2674835"/>
            <a:ext cx="8363677" cy="812280"/>
          </a:xfrm>
        </p:spPr>
        <p:txBody>
          <a:bodyPr/>
          <a:lstStyle/>
          <a:p>
            <a:pPr algn="ctr"/>
            <a:r>
              <a:rPr lang="en-US" sz="3200" dirty="0" smtClean="0"/>
              <a:t>Program 2</a:t>
            </a:r>
            <a:br>
              <a:rPr lang="en-US" sz="3200" dirty="0" smtClean="0"/>
            </a:br>
            <a:r>
              <a:rPr lang="en-US" sz="3200" dirty="0" smtClean="0"/>
              <a:t>Using Recursive Function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718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MAIN PROGRAM </a:t>
            </a:r>
            <a:br>
              <a:rPr lang="de-DE" dirty="0"/>
            </a:br>
            <a:r>
              <a:rPr lang="de-DE" dirty="0"/>
              <a:t>(Initial Matrix declaration)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5100" y="1382965"/>
            <a:ext cx="8535000" cy="43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0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Opening file for Visualization </a:t>
            </a:r>
            <a:r>
              <a:rPr lang="de-DE" dirty="0"/>
              <a:t/>
            </a:r>
            <a:br>
              <a:rPr lang="de-DE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85763" y="1051133"/>
            <a:ext cx="8372475" cy="485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Recursive Function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7" y="991312"/>
            <a:ext cx="8300943" cy="4742739"/>
          </a:xfrm>
        </p:spPr>
      </p:pic>
    </p:spTree>
    <p:extLst>
      <p:ext uri="{BB962C8B-B14F-4D97-AF65-F5344CB8AC3E}">
        <p14:creationId xmlns:p14="http://schemas.microsoft.com/office/powerpoint/2010/main" val="4178994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Function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1275" y="974221"/>
            <a:ext cx="8060325" cy="475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56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Movement of Pegs (part 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2012" y="922946"/>
            <a:ext cx="8476952" cy="49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01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Program 1</a:t>
            </a:r>
            <a:br>
              <a:rPr lang="en-US" dirty="0" smtClean="0"/>
            </a:br>
            <a:r>
              <a:rPr lang="en-US" dirty="0" smtClean="0"/>
              <a:t>Random Number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930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of Pegs (</a:t>
            </a:r>
            <a:r>
              <a:rPr lang="en-US" dirty="0" smtClean="0"/>
              <a:t>part 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37000" y="1298961"/>
            <a:ext cx="8130220" cy="443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70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of Pegs (</a:t>
            </a:r>
            <a:r>
              <a:rPr lang="en-US" dirty="0" smtClean="0"/>
              <a:t>part 3)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8" y="828943"/>
            <a:ext cx="8879080" cy="5195842"/>
          </a:xfrm>
        </p:spPr>
      </p:pic>
    </p:spTree>
    <p:extLst>
      <p:ext uri="{BB962C8B-B14F-4D97-AF65-F5344CB8AC3E}">
        <p14:creationId xmlns:p14="http://schemas.microsoft.com/office/powerpoint/2010/main" val="1096519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Part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95287" y="1008405"/>
            <a:ext cx="8199967" cy="490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23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Part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95287" y="940037"/>
            <a:ext cx="8107778" cy="479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76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Part </a:t>
            </a:r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24740" y="1202231"/>
            <a:ext cx="7996763" cy="45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11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Recovering of the initial board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17846" y="786213"/>
            <a:ext cx="8041117" cy="494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75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474" y="239283"/>
            <a:ext cx="8363677" cy="812280"/>
          </a:xfrm>
        </p:spPr>
        <p:txBody>
          <a:bodyPr/>
          <a:lstStyle/>
          <a:p>
            <a:r>
              <a:rPr lang="en-IN" dirty="0"/>
              <a:t>OUTPUT – For One solution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74" y="769121"/>
            <a:ext cx="8297490" cy="5178752"/>
          </a:xfrm>
        </p:spPr>
      </p:pic>
    </p:spTree>
    <p:extLst>
      <p:ext uri="{BB962C8B-B14F-4D97-AF65-F5344CB8AC3E}">
        <p14:creationId xmlns:p14="http://schemas.microsoft.com/office/powerpoint/2010/main" val="611285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 – Time taken for each </a:t>
            </a:r>
            <a:r>
              <a:rPr lang="en-IN" dirty="0" smtClean="0"/>
              <a:t>iteration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03" y="1351636"/>
            <a:ext cx="4905286" cy="4515092"/>
          </a:xfrm>
        </p:spPr>
      </p:pic>
    </p:spTree>
    <p:extLst>
      <p:ext uri="{BB962C8B-B14F-4D97-AF65-F5344CB8AC3E}">
        <p14:creationId xmlns:p14="http://schemas.microsoft.com/office/powerpoint/2010/main" val="3792557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GRAPH – Task 3 (GNUPLOT)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64" y="1484313"/>
            <a:ext cx="6996072" cy="4249737"/>
          </a:xfrm>
        </p:spPr>
      </p:pic>
    </p:spTree>
    <p:extLst>
      <p:ext uri="{BB962C8B-B14F-4D97-AF65-F5344CB8AC3E}">
        <p14:creationId xmlns:p14="http://schemas.microsoft.com/office/powerpoint/2010/main" val="3566731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342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MAIN PROGRAM 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(Initial Matrix declaration)</a:t>
            </a:r>
            <a:endParaRPr lang="de-DE" b="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19" y="1154113"/>
            <a:ext cx="6177751" cy="424973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80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SUBROUTINE – Part 1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(Variables and Data types)</a:t>
            </a:r>
            <a:endParaRPr lang="de-DE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48" y="1267745"/>
            <a:ext cx="6007768" cy="4499392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595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SUBROUTINE – Part 2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(Counter for inner loop, outer loop, Declaration)</a:t>
            </a:r>
            <a:endParaRPr lang="de-DE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3" y="1307432"/>
            <a:ext cx="8276973" cy="4159941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142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SUBROUTINE – Part 3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(Printing Coordinates and Steps for solutions)</a:t>
            </a:r>
            <a:endParaRPr lang="de-DE" b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3" y="1291388"/>
            <a:ext cx="8372475" cy="3906253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598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SUBROUTINE – Part 4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(Printing Matrices for each step)</a:t>
            </a:r>
            <a:endParaRPr lang="de-DE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59" y="1484313"/>
            <a:ext cx="7122694" cy="424973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147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SUBROUTINE – Part 5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(Computational Time and Random number function)</a:t>
            </a:r>
            <a:endParaRPr lang="de-DE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8" y="1368360"/>
            <a:ext cx="6376736" cy="354052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346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SUBROUTINE – Part 6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(Movements for successful jumps)</a:t>
            </a:r>
            <a:endParaRPr lang="de-DE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47" y="1243263"/>
            <a:ext cx="7291137" cy="449078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446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5" id="{F5DABC0C-316B-434E-B9F8-D3370FD95A3E}" vid="{19CB8540-6DD6-924D-B8D0-2D0F9399859F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2020_Praesentationsvorlage_TUD_4zu3</Template>
  <TotalTime>239</TotalTime>
  <Words>132</Words>
  <Application>Microsoft Office PowerPoint</Application>
  <PresentationFormat>On-screen Show (4:3)</PresentationFormat>
  <Paragraphs>33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Wingdings</vt:lpstr>
      <vt:lpstr>Symbol</vt:lpstr>
      <vt:lpstr>Open Sans</vt:lpstr>
      <vt:lpstr>Calibri</vt:lpstr>
      <vt:lpstr>TUD_2018</vt:lpstr>
      <vt:lpstr>BIWO-04 Numerical methods Assignment </vt:lpstr>
      <vt:lpstr>Program 1 Random Number Approach</vt:lpstr>
      <vt:lpstr>MAIN PROGRAM  (Initial Matrix declaration)</vt:lpstr>
      <vt:lpstr>SUBROUTINE – Part 1 (Variables and Data types)</vt:lpstr>
      <vt:lpstr>SUBROUTINE – Part 2 (Counter for inner loop, outer loop, Declaration)</vt:lpstr>
      <vt:lpstr>SUBROUTINE – Part 3 (Printing Coordinates and Steps for solutions)</vt:lpstr>
      <vt:lpstr>SUBROUTINE – Part 4 (Printing Matrices for each step)</vt:lpstr>
      <vt:lpstr>SUBROUTINE – Part 5 (Computational Time and Random number function)</vt:lpstr>
      <vt:lpstr>SUBROUTINE – Part 6 (Movements for successful jumps)</vt:lpstr>
      <vt:lpstr>SUBROUTINE – Part 7 (Anomaly Check)</vt:lpstr>
      <vt:lpstr>OUTPUT – For One solution</vt:lpstr>
      <vt:lpstr>OUTPUT – Time taken for each solution</vt:lpstr>
      <vt:lpstr>GRAPH – Task 3 (GNUPLOT)</vt:lpstr>
      <vt:lpstr>Program 2 Using Recursive Function </vt:lpstr>
      <vt:lpstr>MAIN PROGRAM  (Initial Matrix declaration)</vt:lpstr>
      <vt:lpstr>Opening file for Visualization  </vt:lpstr>
      <vt:lpstr>Calling Recursive Function</vt:lpstr>
      <vt:lpstr>Recursive Function</vt:lpstr>
      <vt:lpstr>Movement of Pegs (part 1)</vt:lpstr>
      <vt:lpstr>Movement of Pegs (part 2)</vt:lpstr>
      <vt:lpstr>Movement of Pegs (part 3)</vt:lpstr>
      <vt:lpstr>Visualization Part 1</vt:lpstr>
      <vt:lpstr>Visualization Part 2</vt:lpstr>
      <vt:lpstr>Visualization Part 3</vt:lpstr>
      <vt:lpstr>Recovering of the initial board </vt:lpstr>
      <vt:lpstr>OUTPUT – For One solution</vt:lpstr>
      <vt:lpstr>OUTPUT – Time taken for each iteration</vt:lpstr>
      <vt:lpstr>GRAPH – Task 3 (GNUPLOT)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Aslam Shaw</dc:creator>
  <cp:lastModifiedBy>Anvar Mohamed Aslam Sha</cp:lastModifiedBy>
  <cp:revision>18</cp:revision>
  <dcterms:created xsi:type="dcterms:W3CDTF">2021-02-09T12:20:30Z</dcterms:created>
  <dcterms:modified xsi:type="dcterms:W3CDTF">2022-12-02T20:43:33Z</dcterms:modified>
</cp:coreProperties>
</file>